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7" r:id="rId4"/>
    <p:sldId id="272" r:id="rId5"/>
    <p:sldId id="273" r:id="rId6"/>
    <p:sldId id="274" r:id="rId7"/>
    <p:sldId id="275" r:id="rId8"/>
    <p:sldId id="276" r:id="rId9"/>
    <p:sldId id="277" r:id="rId10"/>
    <p:sldId id="258" r:id="rId11"/>
    <p:sldId id="259" r:id="rId12"/>
    <p:sldId id="261" r:id="rId13"/>
    <p:sldId id="264" r:id="rId14"/>
    <p:sldId id="266" r:id="rId15"/>
    <p:sldId id="265" r:id="rId16"/>
    <p:sldId id="263" r:id="rId17"/>
    <p:sldId id="260" r:id="rId18"/>
    <p:sldId id="26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72"/>
    <p:restoredTop sz="95833"/>
  </p:normalViewPr>
  <p:slideViewPr>
    <p:cSldViewPr snapToGrid="0">
      <p:cViewPr>
        <p:scale>
          <a:sx n="97" d="100"/>
          <a:sy n="97" d="100"/>
        </p:scale>
        <p:origin x="14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A50F8-FD40-BD45-895E-D40AB03944AF}" type="datetimeFigureOut">
              <a:rPr lang="en-NL" smtClean="0"/>
              <a:t>14/12/2022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A7414-6EFA-544C-A126-146C3F7B15A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2488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5058-97AA-6F4D-8F5E-BBB61247E80C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67F8E-EDD0-B745-BD2B-9EDFA3623269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9D189F-5EB9-A444-99EE-C0B6B6EFA580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C6209-E3D2-7843-BF30-969557496C99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E6A76-7DC5-C049-8587-84D71C26342F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AB217-0451-2747-BEF0-FDCF8C870EB4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B1DB-8630-074A-A413-DFCF8689C55E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8D2E05-ADA5-3949-802F-B0F2C730F48E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0F6AE-4D23-914E-BC4C-5B813C0F1FF6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EA1C-4673-5D4F-BAB3-B85FEA0A0DCE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7868D-85CC-5F4A-86F5-36952EFC596B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609FD-1448-AC4B-9F7F-167A8131117E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7B734-3778-6F4A-A3AF-7E1E1E2B4AFE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A7546-A5EB-314A-8E34-0585143540E5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56AF2-7CB5-E64E-8ECC-318F9B431240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6565E-1357-2743-A7B4-CA56784F6590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217117BB-0318-B54B-A27B-A681647AB002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D7E61F2-3B27-7541-B41B-0135081AD818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cityofnewyork.us/Public-Safety/NYPD-Complaint-Data-Current-Year-To-Date-/5uac-w243/data" TargetMode="External"/><Relationship Id="rId2" Type="http://schemas.openxmlformats.org/officeDocument/2006/relationships/hyperlink" Target="https://doi.org/10.1016/j.jpubeco.2022.10460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c.gov/site/nypd/bureaus/patrol/precincts-landing.pag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cityofnewyork.us/Public-Safety/NYPD-Complaint-Data-Current-Year-To-Date-/5uac-w243/dat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69E02-7864-96F1-63E1-C2A9DB778A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40262"/>
            <a:ext cx="8676222" cy="1816209"/>
          </a:xfrm>
        </p:spPr>
        <p:txBody>
          <a:bodyPr>
            <a:normAutofit/>
          </a:bodyPr>
          <a:lstStyle/>
          <a:p>
            <a:r>
              <a:rPr lang="en-GB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Data science</a:t>
            </a:r>
            <a:br>
              <a:rPr lang="en-GB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2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NL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6A3087-AB9B-E2E7-B6CD-BC9085E1D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1856471"/>
            <a:ext cx="8676222" cy="870248"/>
          </a:xfrm>
        </p:spPr>
        <p:txBody>
          <a:bodyPr>
            <a:normAutofit/>
          </a:bodyPr>
          <a:lstStyle/>
          <a:p>
            <a:r>
              <a:rPr lang="en-NL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Mehrad Haghshenas</a:t>
            </a:r>
          </a:p>
          <a:p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2B9A5-7B95-3C69-5D2B-221D4E83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346A7-39EB-0C43-B82B-373A34833328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7F0487-B474-4779-207F-DAC810EE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6EFF28-722F-00E1-4D4F-B10C0D542355}"/>
              </a:ext>
            </a:extLst>
          </p:cNvPr>
          <p:cNvSpPr txBox="1">
            <a:spLocks/>
          </p:cNvSpPr>
          <p:nvPr/>
        </p:nvSpPr>
        <p:spPr>
          <a:xfrm>
            <a:off x="-3195110" y="2507041"/>
            <a:ext cx="9905998" cy="800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 question: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ABF5A0-4183-EE56-1748-EB92CB24C827}"/>
              </a:ext>
            </a:extLst>
          </p:cNvPr>
          <p:cNvSpPr txBox="1"/>
          <p:nvPr/>
        </p:nvSpPr>
        <p:spPr>
          <a:xfrm>
            <a:off x="1582533" y="3777339"/>
            <a:ext cx="92070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what extent does the presence of local police stations contribute to deterring crime in New York City?</a:t>
            </a:r>
            <a:endParaRPr lang="en-NL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305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1B626-0A5D-3059-A631-CB32C8602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EA1C-4673-5D4F-BAB3-B85FEA0A0DCE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C8399-AFEB-999C-AC08-9F9186BA6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CEC9777-0BEE-CD36-9C6A-6CABB8CA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9550"/>
            <a:ext cx="9905998" cy="800100"/>
          </a:xfrm>
        </p:spPr>
        <p:txBody>
          <a:bodyPr>
            <a:normAutofit/>
          </a:bodyPr>
          <a:lstStyle/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Proportion of crime vs distance to patrol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Content Placeholder 11" descr="Chart, bar chart&#10;&#10;Description automatically generated">
            <a:extLst>
              <a:ext uri="{FF2B5EF4-FFF2-40B4-BE49-F238E27FC236}">
                <a16:creationId xmlns:a16="http://schemas.microsoft.com/office/drawing/2014/main" id="{748D7F50-B7F7-7FFD-FEB3-B9CF82C11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373" y="1194316"/>
            <a:ext cx="4879506" cy="4391556"/>
          </a:xfr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B2AB45CC-80E7-7124-F7E2-D863FCF8D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7859" y="1233222"/>
            <a:ext cx="4879506" cy="4391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7D722E-E001-9A2E-A0EE-B38004EB13BA}"/>
              </a:ext>
            </a:extLst>
          </p:cNvPr>
          <p:cNvSpPr txBox="1"/>
          <p:nvPr/>
        </p:nvSpPr>
        <p:spPr>
          <a:xfrm>
            <a:off x="5707117" y="35945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52461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Crime vs distance to patrol</a:t>
            </a:r>
          </a:p>
        </p:txBody>
      </p:sp>
      <p:pic>
        <p:nvPicPr>
          <p:cNvPr id="12" name="Content Placeholder 11" descr="Chart, line chart&#10;&#10;Description automatically generated">
            <a:extLst>
              <a:ext uri="{FF2B5EF4-FFF2-40B4-BE49-F238E27FC236}">
                <a16:creationId xmlns:a16="http://schemas.microsoft.com/office/drawing/2014/main" id="{EECFCA55-5918-45E4-B149-E55EE38BC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664580"/>
            <a:ext cx="6915663" cy="553252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28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Density of crime vs town of occurrence</a:t>
            </a: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(Bronx and Brooklyn)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21" descr="Map&#10;&#10;Description automatically generated">
            <a:extLst>
              <a:ext uri="{FF2B5EF4-FFF2-40B4-BE49-F238E27FC236}">
                <a16:creationId xmlns:a16="http://schemas.microsoft.com/office/drawing/2014/main" id="{97D4905B-EB73-98AF-4D94-C9D0D6DB6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991" y="640079"/>
            <a:ext cx="4727781" cy="3155793"/>
          </a:xfrm>
          <a:prstGeom prst="rect">
            <a:avLst/>
          </a:prstGeom>
        </p:spPr>
      </p:pic>
      <p:pic>
        <p:nvPicPr>
          <p:cNvPr id="26" name="Picture 25" descr="Map&#10;&#10;Description automatically generated">
            <a:extLst>
              <a:ext uri="{FF2B5EF4-FFF2-40B4-BE49-F238E27FC236}">
                <a16:creationId xmlns:a16="http://schemas.microsoft.com/office/drawing/2014/main" id="{0D5F9E5A-5418-5FA5-3577-0AC65B7CF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31" y="640080"/>
            <a:ext cx="4717775" cy="31491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Density of crime vs town of occurrence</a:t>
            </a:r>
            <a:b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</a:b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(Staten Island &amp; Queens)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Map&#10;&#10;Description automatically generated">
            <a:extLst>
              <a:ext uri="{FF2B5EF4-FFF2-40B4-BE49-F238E27FC236}">
                <a16:creationId xmlns:a16="http://schemas.microsoft.com/office/drawing/2014/main" id="{C8AC91A2-1781-DB42-6FAC-C17BA49A4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991" y="640079"/>
            <a:ext cx="4727781" cy="3155793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6520C1C0-BAB1-0FE2-6265-B54014A5B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31" y="640080"/>
            <a:ext cx="4717775" cy="31491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84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Density of crime vs town of occurrence (Manhattan)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04C7174A-43D3-3A96-30D1-1DB13DB40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122742"/>
            <a:ext cx="6915663" cy="46162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07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3CC7CB0-EA37-4F04-80BC-35C63E987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Density of crime vs crime Type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DF4637CF-F9DB-85EC-5BAE-5F002CCF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1075618"/>
            <a:ext cx="3422791" cy="2284712"/>
          </a:xfrm>
          <a:prstGeom prst="rect">
            <a:avLst/>
          </a:prstGeom>
        </p:spPr>
      </p:pic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7B9CFD5D-FF36-9D34-9C2F-B09705290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604" y="1075062"/>
            <a:ext cx="3422791" cy="2284712"/>
          </a:xfrm>
          <a:prstGeom prst="rect">
            <a:avLst/>
          </a:prstGeom>
        </p:spPr>
      </p:pic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4C3241D2-E273-8123-3C7B-E85D4F6721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129128" y="1075061"/>
            <a:ext cx="3422792" cy="22847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752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Density of crime in NEW york</a:t>
            </a:r>
          </a:p>
        </p:txBody>
      </p:sp>
      <p:pic>
        <p:nvPicPr>
          <p:cNvPr id="8" name="Content Placeholder 7" descr="Map&#10;&#10;Description automatically generated">
            <a:extLst>
              <a:ext uri="{FF2B5EF4-FFF2-40B4-BE49-F238E27FC236}">
                <a16:creationId xmlns:a16="http://schemas.microsoft.com/office/drawing/2014/main" id="{206A91B1-B5AC-5FBE-9F73-3EC176C7F1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1122742"/>
            <a:ext cx="6915663" cy="4616203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32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5306-E062-C48E-D8AF-2A434775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80565"/>
          </a:xfrm>
        </p:spPr>
        <p:txBody>
          <a:bodyPr/>
          <a:lstStyle/>
          <a:p>
            <a:r>
              <a:rPr lang="en-NL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D9EF-9882-D563-C609-573150B4C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825938"/>
            <a:ext cx="9905998" cy="3532094"/>
          </a:xfrm>
        </p:spPr>
        <p:txBody>
          <a:bodyPr/>
          <a:lstStyle/>
          <a:p>
            <a:r>
              <a:rPr lang="en-NL" dirty="0"/>
              <a:t>the geospatial visualization indicated in large scale, proximity to a precinct and the number of crimes do not have a clear correlation. However, detailed analysis shows that there is a correlation in a sense that the nearer to a police station the less crime happens.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1A78-6608-E266-025F-0F676523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EA1C-4673-5D4F-BAB3-B85FEA0A0DCE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68A0D-1928-C3A4-7082-8DFE0112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459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95306-E062-C48E-D8AF-2A434775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380565"/>
          </a:xfrm>
        </p:spPr>
        <p:txBody>
          <a:bodyPr/>
          <a:lstStyle/>
          <a:p>
            <a:r>
              <a:rPr lang="en-NL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4FD9EF-9882-D563-C609-573150B4C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90165"/>
            <a:ext cx="9905998" cy="3532094"/>
          </a:xfrm>
        </p:spPr>
        <p:txBody>
          <a:bodyPr>
            <a:normAutofit fontScale="85000" lnSpcReduction="20000"/>
          </a:bodyPr>
          <a:lstStyle/>
          <a:p>
            <a:pPr marL="421005" indent="-457200">
              <a:lnSpc>
                <a:spcPct val="200000"/>
              </a:lnSpc>
            </a:pPr>
            <a:r>
              <a:rPr lang="gsw-CH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Blesse, S., &amp; Diegmann, A. (2022). The place-based effects of police stations on crime: Evidence from station closures. Journal of Public Economics, 207, 104605. </a:t>
            </a:r>
            <a:r>
              <a:rPr lang="gsw-CH" sz="1800" i="1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https://doi.org/10.1016/j.jpubeco.2022.104605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gsw-CH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Alesina, A., Favero, C., &amp; Giavazzi, F. (2019). Austerity: When It Works and When It Doesn’t (Illustrated). Princeton University Press.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indent="-457200">
              <a:lnSpc>
                <a:spcPct val="200000"/>
              </a:lnSpc>
            </a:pPr>
            <a:r>
              <a:rPr lang="gsw-CH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NYPD Complaint Data Current (Year To Date). (n.d.). NYC Open Data. </a:t>
            </a:r>
            <a:r>
              <a:rPr lang="gsw-CH" sz="1800" i="1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https://data.cityofnewyork.us/Public-Safety/NYPD-Complaint-Data-Current-Year-To-Date-/5uac-w243/data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gsw-CH" sz="1800" i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Precincts - NYPD</a:t>
            </a:r>
            <a:r>
              <a:rPr lang="gsw-CH" sz="18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(n.d.). </a:t>
            </a:r>
            <a:r>
              <a:rPr lang="gsw-CH" sz="1800" u="sng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4"/>
              </a:rPr>
              <a:t>https://www.nyc.gov/site/nypd/bureaus/patrol/precincts-landing.page</a:t>
            </a:r>
            <a:endParaRPr lang="en-NL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51A78-6608-E266-025F-0F6765230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7EA1C-4673-5D4F-BAB3-B85FEA0A0DCE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68A0D-1928-C3A4-7082-8DFE01121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3DE785-763B-0FF8-AD9A-458CE39A8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B43BC-6A11-D149-90A8-265E5ABC820B}" type="datetime1">
              <a:rPr lang="en-US" smtClean="0"/>
              <a:t>12/14/22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50EEFA-F3D2-00FA-DDE6-E326C5961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CCD12B3-588F-2C35-DA27-CDCC420CB750}"/>
              </a:ext>
            </a:extLst>
          </p:cNvPr>
          <p:cNvSpPr txBox="1">
            <a:spLocks/>
          </p:cNvSpPr>
          <p:nvPr/>
        </p:nvSpPr>
        <p:spPr>
          <a:xfrm>
            <a:off x="883597" y="609600"/>
            <a:ext cx="9905998" cy="800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GB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endParaRPr lang="en-NL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87D90B-E689-2A36-2C55-49DF80BCA3AB}"/>
              </a:ext>
            </a:extLst>
          </p:cNvPr>
          <p:cNvSpPr txBox="1"/>
          <p:nvPr/>
        </p:nvSpPr>
        <p:spPr>
          <a:xfrm>
            <a:off x="1306950" y="1665366"/>
            <a:ext cx="9207062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NYPD crime dataset</a:t>
            </a:r>
            <a:r>
              <a:rPr lang="en-GB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GB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breakdown of every felony, </a:t>
            </a:r>
            <a:r>
              <a:rPr lang="en-GB" sz="2000" dirty="0" err="1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misdemeanor</a:t>
            </a:r>
            <a:r>
              <a:rPr lang="en-GB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violation crime denoted by the New York Police Department between 1 January 2022 and 30 September 2022.</a:t>
            </a:r>
          </a:p>
          <a:p>
            <a:pPr lvl="1"/>
            <a:endParaRPr lang="en-GB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has 396979 observations and 36 predictors: 1- age 2- sex 3- time 4- coordinates 5- crime types …</a:t>
            </a:r>
          </a:p>
          <a:p>
            <a:pPr lvl="1"/>
            <a:endParaRPr lang="en-GB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GB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Police stations in NYC dataset: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dataset has 77 observations (precincts) and 3 predictors: 1- name 2- latitude 3- longitude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sz="2000" dirty="0">
              <a:solidFill>
                <a:schemeClr val="tx1">
                  <a:lumMod val="8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170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Proportion of crime per type and town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30CF21CF-48CD-A1D3-087B-272F68FB1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991" y="640079"/>
            <a:ext cx="4727781" cy="3155793"/>
          </a:xfrm>
          <a:prstGeom prst="rect">
            <a:avLst/>
          </a:prstGeom>
        </p:spPr>
      </p:pic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52C88CDC-6450-4D60-8D6C-BEEAF92F5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31" y="640080"/>
            <a:ext cx="4717775" cy="31491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003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Proportion of crime per Season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Chart, bar chart, box and whisker chart&#10;&#10;Description automatically generated">
            <a:extLst>
              <a:ext uri="{FF2B5EF4-FFF2-40B4-BE49-F238E27FC236}">
                <a16:creationId xmlns:a16="http://schemas.microsoft.com/office/drawing/2014/main" id="{1C7A4A3C-2AD5-2AD4-0437-F212D3C3EA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2991" y="640079"/>
            <a:ext cx="4727781" cy="3155793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AC8155A-761A-1794-62C7-30E55D829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31" y="640080"/>
            <a:ext cx="4717775" cy="31491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0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Proportion of crime per time of day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0D418E51-798D-A53A-4495-F81E900D7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91" y="640079"/>
            <a:ext cx="4727781" cy="3155793"/>
          </a:xfrm>
          <a:prstGeom prst="rect">
            <a:avLst/>
          </a:prstGeom>
        </p:spPr>
      </p:pic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FB34A90B-2842-F537-7618-CF17DCFC4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586231" y="640080"/>
            <a:ext cx="4717775" cy="31491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70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Proportion of crime per sex for suspect and victim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9F3CA164-04D2-843F-7684-21810B997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91" y="640079"/>
            <a:ext cx="4727781" cy="3155793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F6CB20DC-2CE7-C6D4-D37F-5B64DBD27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31" y="640080"/>
            <a:ext cx="4717775" cy="31491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58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Proportion of crime per age for suspect and victim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B8F7622-355D-E3F9-848C-3946B0F72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91" y="640079"/>
            <a:ext cx="4727781" cy="3155793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E7675ACD-2685-2D13-EAAA-6F7AC0F4E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31" y="640080"/>
            <a:ext cx="4717775" cy="31491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37BD-F304-3E30-2098-27C80BF3A561}"/>
              </a:ext>
            </a:extLst>
          </p:cNvPr>
          <p:cNvSpPr txBox="1"/>
          <p:nvPr/>
        </p:nvSpPr>
        <p:spPr>
          <a:xfrm>
            <a:off x="7614458" y="6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16888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Proportion of crime per race group for suspect and victim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E2ABA44B-27BC-E992-9072-A20AC5A69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91" y="640079"/>
            <a:ext cx="4727781" cy="3155793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838BB8E3-D182-49AE-25FF-CDA117354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231" y="640080"/>
            <a:ext cx="4717775" cy="314911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6217920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6217920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D37BD-F304-3E30-2098-27C80BF3A561}"/>
              </a:ext>
            </a:extLst>
          </p:cNvPr>
          <p:cNvSpPr txBox="1"/>
          <p:nvPr/>
        </p:nvSpPr>
        <p:spPr>
          <a:xfrm>
            <a:off x="7614458" y="6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84042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842F9C3-4867-9C1B-CAC8-E75B3E5CF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Number of days a precinct is involved with a crime per crime type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07515-4B0A-D3FC-5E9A-BB10483B1B38}"/>
              </a:ext>
            </a:extLst>
          </p:cNvPr>
          <p:cNvSpPr txBox="1"/>
          <p:nvPr/>
        </p:nvSpPr>
        <p:spPr>
          <a:xfrm>
            <a:off x="643192" y="2666999"/>
            <a:ext cx="3643674" cy="321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There is a significant correlation between the number of days and crime type with a significance level of 0.05.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Kruskal-Wallis test: 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lang="en-US" cap="sm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</a:rPr>
              <a:t>p-value = (2.2e-16)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8C90D-F5C4-27D5-59C8-66BB2237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837612" y="5883275"/>
            <a:ext cx="1600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C727EA1C-4673-5D4F-BAB3-B85FEA0A0DCE}" type="datetime1">
              <a:rPr lang="en-US" smtClean="0"/>
              <a:pPr defTabSz="914400">
                <a:spcAft>
                  <a:spcPts val="600"/>
                </a:spcAft>
              </a:pPr>
              <a:t>12/14/22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84E97-BFC5-90CF-C585-6B69367B2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4012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217C01CDF565}" type="slidenum">
              <a:rPr lang="en-US" smtClean="0"/>
              <a:pPr defTabSz="914400"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27F6DBC-7D2C-A241-E509-DABBFC4C8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3" r="7417" b="-2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3D37BD-F304-3E30-2098-27C80BF3A561}"/>
              </a:ext>
            </a:extLst>
          </p:cNvPr>
          <p:cNvSpPr txBox="1"/>
          <p:nvPr/>
        </p:nvSpPr>
        <p:spPr>
          <a:xfrm>
            <a:off x="7614458" y="61181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931569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114</TotalTime>
  <Words>486</Words>
  <Application>Microsoft Macintosh PowerPoint</Application>
  <PresentationFormat>Widescreen</PresentationFormat>
  <Paragraphs>75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Times New Roman</vt:lpstr>
      <vt:lpstr>Mesh</vt:lpstr>
      <vt:lpstr>Introduction to Data science Project 2 </vt:lpstr>
      <vt:lpstr>PowerPoint Presentation</vt:lpstr>
      <vt:lpstr>Proportion of crime per type and town</vt:lpstr>
      <vt:lpstr>Proportion of crime per Season</vt:lpstr>
      <vt:lpstr>Proportion of crime per time of day</vt:lpstr>
      <vt:lpstr>Proportion of crime per sex for suspect and victim</vt:lpstr>
      <vt:lpstr>Proportion of crime per age for suspect and victim</vt:lpstr>
      <vt:lpstr>Proportion of crime per race group for suspect and victim</vt:lpstr>
      <vt:lpstr>Number of days a precinct is involved with a crime per crime type</vt:lpstr>
      <vt:lpstr>Proportion of crime vs distance to patrol</vt:lpstr>
      <vt:lpstr>Crime vs distance to patrol</vt:lpstr>
      <vt:lpstr>Density of crime vs town of occurrence (Bronx and Brooklyn)</vt:lpstr>
      <vt:lpstr>Density of crime vs town of occurrence (Staten Island &amp; Queens)</vt:lpstr>
      <vt:lpstr>Density of crime vs town of occurrence (Manhattan)</vt:lpstr>
      <vt:lpstr>Density of crime vs crime Type</vt:lpstr>
      <vt:lpstr>Density of crime in NEW york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SCICOMP301 Topics: Operating Systems, Project 3 Threads: a Mice &amp; Cheese problem  </dc:title>
  <dc:creator>Haghshenas, M. (Mehrad)</dc:creator>
  <cp:lastModifiedBy>Haghshenas, M. (Mehrad)</cp:lastModifiedBy>
  <cp:revision>3</cp:revision>
  <dcterms:created xsi:type="dcterms:W3CDTF">2022-11-18T12:03:20Z</dcterms:created>
  <dcterms:modified xsi:type="dcterms:W3CDTF">2022-12-14T01:06:08Z</dcterms:modified>
</cp:coreProperties>
</file>